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60" d="100"/>
          <a:sy n="60" d="100"/>
        </p:scale>
        <p:origin x="4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 algn="l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1pPr>
            <a:lvl2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</p:spPr>
        <p:txBody>
          <a:bodyPr/>
          <a:lstStyle>
            <a:lvl1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1pPr>
            <a:lvl2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algn="l">
              <a:buSzPct val="30000"/>
              <a:buBlip>
                <a:blip r:embed="rId2"/>
              </a:buBlip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910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SzPct val="40000"/>
              <a:buBlip>
                <a:blip r:embed="rId15"/>
              </a:buBlip>
            </a:lvl2pPr>
            <a:lvl3pPr>
              <a:buSzPct val="40000"/>
              <a:buBlip>
                <a:blip r:embed="rId15"/>
              </a:buBlip>
            </a:lvl3pPr>
            <a:lvl4pPr>
              <a:buSzPct val="40000"/>
              <a:buBlip>
                <a:blip r:embed="rId15"/>
              </a:buBlip>
            </a:lvl4pPr>
            <a:lvl5pPr>
              <a:buSzPct val="40000"/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B00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B00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B00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B00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B00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B00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B00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B00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B00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Avenir Book"/>
          <a:ea typeface="Avenir Book"/>
          <a:cs typeface="Avenir Book"/>
          <a:sym typeface="Avenir Book"/>
        </a:defRPr>
      </a:lvl9pPr>
    </p:titleStyle>
    <p:bodyStyle>
      <a:lvl1pPr marL="635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45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6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6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6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just" defTabSz="82550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6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Aprendizaje Automático…"/>
          <p:cNvSpPr txBox="1">
            <a:spLocks noGrp="1"/>
          </p:cNvSpPr>
          <p:nvPr>
            <p:ph type="ctrTitle"/>
          </p:nvPr>
        </p:nvSpPr>
        <p:spPr>
          <a:xfrm>
            <a:off x="1473200" y="1790700"/>
            <a:ext cx="21437600" cy="5904111"/>
          </a:xfrm>
          <a:prstGeom prst="rect">
            <a:avLst/>
          </a:prstGeom>
        </p:spPr>
        <p:txBody>
          <a:bodyPr/>
          <a:lstStyle/>
          <a:p>
            <a:pPr defTabSz="685165">
              <a:defRPr sz="8300">
                <a:effectLst>
                  <a:outerShdw blurRad="42164" dist="31623" dir="5400000" rotWithShape="0">
                    <a:srgbClr val="000000"/>
                  </a:outerShdw>
                </a:effectLst>
              </a:defRPr>
            </a:pPr>
            <a:r>
              <a:t>Aprendizaje Automático</a:t>
            </a:r>
          </a:p>
          <a:p>
            <a:pPr defTabSz="685165">
              <a:defRPr sz="8300">
                <a:effectLst>
                  <a:outerShdw blurRad="42164" dist="31623" dir="5400000" rotWithShape="0">
                    <a:srgbClr val="000000"/>
                  </a:outerShdw>
                </a:effectLst>
              </a:defRPr>
            </a:pPr>
            <a:endParaRPr/>
          </a:p>
          <a:p>
            <a:pPr defTabSz="685165">
              <a:defRPr sz="8300">
                <a:effectLst>
                  <a:outerShdw blurRad="42164" dist="31623" dir="5400000" rotWithShape="0">
                    <a:srgbClr val="000000"/>
                  </a:outerShdw>
                </a:effectLst>
              </a:defRPr>
            </a:pPr>
            <a:r>
              <a:t>Clase 22: Redes Neuronales Convolucionales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¿Qué es lo que ve el computado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¿Qué es lo que ve el computador?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10</a:t>
            </a:fld>
            <a:endParaRPr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0" y="4484588"/>
            <a:ext cx="12534900" cy="474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¿Qué es lo que ve el computado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¿Qué es lo que ve el computador?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11</a:t>
            </a:fld>
            <a:endParaRPr/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385" y="4399185"/>
            <a:ext cx="7051230" cy="7051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omputador decide que son diferen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blurRad="48768" dist="36576" dir="5400000" rotWithShape="0">
                    <a:srgbClr val="000000"/>
                  </a:outerShdw>
                </a:effectLst>
              </a:defRPr>
            </a:lvl1pPr>
          </a:lstStyle>
          <a:p>
            <a:r>
              <a:t>Computador decide que son diferentes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12</a:t>
            </a:fld>
            <a:endParaRPr/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448" y="5513114"/>
            <a:ext cx="12534901" cy="3971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X"/>
          <p:cNvSpPr txBox="1"/>
          <p:nvPr/>
        </p:nvSpPr>
        <p:spPr>
          <a:xfrm>
            <a:off x="11597855" y="6806690"/>
            <a:ext cx="742088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des Neuronales Convolucionales emparejan partes de la imag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blurRad="48768" dist="36576" dir="5400000" rotWithShape="0">
                    <a:srgbClr val="000000"/>
                  </a:outerShdw>
                </a:effectLst>
              </a:defRPr>
            </a:lvl1pPr>
          </a:lstStyle>
          <a:p>
            <a:r>
              <a:t>Redes Neuronales Convolucionales emparejan partes de la imagen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13</a:t>
            </a:fld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81" y="4348385"/>
            <a:ext cx="12900638" cy="7152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iltros emparejan pedazos de la imag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blurRad="48768" dist="36576" dir="5400000" rotWithShape="0">
                    <a:srgbClr val="000000"/>
                  </a:outerShdw>
                </a:effectLst>
              </a:defRPr>
            </a:lvl1pPr>
          </a:lstStyle>
          <a:p>
            <a:r>
              <a:t>Filtros emparejan pedazos de la imagen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14</a:t>
            </a:fld>
            <a:endParaRPr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747" y="6630938"/>
            <a:ext cx="12540506" cy="2587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iltro para línea diagonal 135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Filtro para línea diagonal 135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15</a:t>
            </a:fld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36" y="3748904"/>
            <a:ext cx="6895348" cy="8351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iltro para la 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Filtro para la X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16</a:t>
            </a:fld>
            <a:endParaRPr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593" y="3746500"/>
            <a:ext cx="5080814" cy="835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iltro para línea diagonal 45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Filtro para línea diagonal 45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17</a:t>
            </a:fld>
            <a:endParaRPr/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976" y="4287732"/>
            <a:ext cx="6714383" cy="835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iltro para línea diagonal 135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Filtro para línea diagonal 135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18</a:t>
            </a:fld>
            <a:endParaRPr/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410" y="3746500"/>
            <a:ext cx="6899320" cy="835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iltro para línea diagonal 45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Filtro para línea diagonal 45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19</a:t>
            </a:fld>
            <a:endParaRPr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808" y="3746500"/>
            <a:ext cx="6714384" cy="835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Historia de las CNN (Convolutional Neural Net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blurRad="48768" dist="36576" dir="5400000" rotWithShape="0">
                    <a:srgbClr val="000000"/>
                  </a:outerShdw>
                </a:effectLst>
              </a:defRPr>
            </a:lvl1pPr>
          </a:lstStyle>
          <a:p>
            <a:r>
              <a:t>Historia de las CNN (Convolutional Neural Nets)</a:t>
            </a:r>
          </a:p>
        </p:txBody>
      </p:sp>
      <p:sp>
        <p:nvSpPr>
          <p:cNvPr id="123" name="En 1995, Yann LeCun y Yoshua Bengio introdujeron el concepto de redes neuronales  convolucionales o CNN del ingles “Convolutional Neural Nets”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t>En 1995, Yann LeCun y Yoshua Bengio introdujeron el concepto de redes neuronales  convolucionales o CNN del ingles “Convolutional Neural Nets”.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t>Son redes que se usan para procesar imágenes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t>Pueden aprender relaciones entrada-salida, donde la entrada es una imagen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t>Estan basadas en operaciones de convolución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t>Tareas comunes: </a:t>
            </a:r>
          </a:p>
          <a:p>
            <a:pPr marL="1003300" lvl="1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t>Detección/categorización de objetos</a:t>
            </a:r>
          </a:p>
          <a:p>
            <a:pPr marL="1003300" lvl="1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t>Clasificación de escenas</a:t>
            </a:r>
          </a:p>
          <a:p>
            <a:pPr marL="1003300" lvl="1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t>Clasificación de imágenes en general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atemáticas del Filtrad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Matemáticas del Filtrado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20</a:t>
            </a:fld>
            <a:endParaRPr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478" y="3746500"/>
            <a:ext cx="6775044" cy="835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atemáticas del Filtrad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Matemáticas del Filtrado</a:t>
            </a:r>
          </a:p>
        </p:txBody>
      </p:sp>
      <p:sp>
        <p:nvSpPr>
          <p:cNvPr id="201" name="Alinee el filtro y el parche de la image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Alinee el filtro y el parche de la imagen.</a:t>
            </a:r>
          </a:p>
          <a:p>
            <a:pPr>
              <a:buBlip>
                <a:blip r:embed="rId2"/>
              </a:buBlip>
            </a:pPr>
            <a:r>
              <a:t>Multiplique cada píxel de la imagen con el píxel correspondiente del filtro.</a:t>
            </a:r>
          </a:p>
          <a:p>
            <a:pPr>
              <a:buBlip>
                <a:blip r:embed="rId2"/>
              </a:buBlip>
            </a:pPr>
            <a:r>
              <a:t>Sumelos.</a:t>
            </a:r>
          </a:p>
          <a:p>
            <a:pPr>
              <a:buBlip>
                <a:blip r:embed="rId2"/>
              </a:buBlip>
            </a:pPr>
            <a:r>
              <a:t>Divida por el número total de píxeles en el filtro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temáticas del Filtrad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Matemáticas del Filtrado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22</a:t>
            </a:fld>
            <a:endParaRPr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79" y="3588865"/>
            <a:ext cx="14312601" cy="9226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0683" y="4165892"/>
            <a:ext cx="7447699" cy="103749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Line"/>
          <p:cNvSpPr/>
          <p:nvPr/>
        </p:nvSpPr>
        <p:spPr>
          <a:xfrm flipV="1">
            <a:off x="12822104" y="5045962"/>
            <a:ext cx="7436044" cy="3646644"/>
          </a:xfrm>
          <a:prstGeom prst="line">
            <a:avLst/>
          </a:prstGeom>
          <a:ln w="508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09" name="Line"/>
          <p:cNvSpPr/>
          <p:nvPr/>
        </p:nvSpPr>
        <p:spPr>
          <a:xfrm flipH="1">
            <a:off x="5849365" y="5512707"/>
            <a:ext cx="1164275" cy="2401696"/>
          </a:xfrm>
          <a:prstGeom prst="line">
            <a:avLst/>
          </a:prstGeom>
          <a:ln w="508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10" name="Ｘ"/>
          <p:cNvSpPr txBox="1"/>
          <p:nvPr/>
        </p:nvSpPr>
        <p:spPr>
          <a:xfrm>
            <a:off x="4634054" y="4119488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Ｘ</a:t>
            </a:r>
          </a:p>
        </p:txBody>
      </p:sp>
      <p:sp>
        <p:nvSpPr>
          <p:cNvPr id="211" name="="/>
          <p:cNvSpPr txBox="1"/>
          <p:nvPr/>
        </p:nvSpPr>
        <p:spPr>
          <a:xfrm>
            <a:off x="8543051" y="4119488"/>
            <a:ext cx="559944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atemáticas del Filtrad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Matemáticas del Filtrado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23</a:t>
            </a:fld>
            <a:endParaRPr/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233" y="4212232"/>
            <a:ext cx="7102959" cy="944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3715829"/>
            <a:ext cx="14312900" cy="9226499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Line"/>
          <p:cNvSpPr/>
          <p:nvPr/>
        </p:nvSpPr>
        <p:spPr>
          <a:xfrm flipV="1">
            <a:off x="13963594" y="5045962"/>
            <a:ext cx="6294554" cy="4940960"/>
          </a:xfrm>
          <a:prstGeom prst="line">
            <a:avLst/>
          </a:prstGeom>
          <a:ln w="508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18" name="Line"/>
          <p:cNvSpPr/>
          <p:nvPr/>
        </p:nvSpPr>
        <p:spPr>
          <a:xfrm>
            <a:off x="7013639" y="5512708"/>
            <a:ext cx="1" cy="3731096"/>
          </a:xfrm>
          <a:prstGeom prst="line">
            <a:avLst/>
          </a:prstGeom>
          <a:ln w="508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19" name="Ｘ"/>
          <p:cNvSpPr txBox="1"/>
          <p:nvPr/>
        </p:nvSpPr>
        <p:spPr>
          <a:xfrm>
            <a:off x="4634054" y="4119488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Ｘ</a:t>
            </a:r>
          </a:p>
        </p:txBody>
      </p:sp>
      <p:sp>
        <p:nvSpPr>
          <p:cNvPr id="220" name="="/>
          <p:cNvSpPr txBox="1"/>
          <p:nvPr/>
        </p:nvSpPr>
        <p:spPr>
          <a:xfrm>
            <a:off x="8543051" y="4119488"/>
            <a:ext cx="559944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sultado Final de la Convolución con Filtro 135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2479">
              <a:defRPr sz="9600"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t>Resultado Final de la Convolución con Filtro 135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24</a:t>
            </a:fld>
            <a:endParaRPr/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11" y="5004093"/>
            <a:ext cx="15829978" cy="584141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Ⓧ"/>
          <p:cNvSpPr txBox="1"/>
          <p:nvPr/>
        </p:nvSpPr>
        <p:spPr>
          <a:xfrm>
            <a:off x="10484105" y="7359650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Ⓧ</a:t>
            </a:r>
          </a:p>
        </p:txBody>
      </p:sp>
      <p:sp>
        <p:nvSpPr>
          <p:cNvPr id="226" name="="/>
          <p:cNvSpPr txBox="1"/>
          <p:nvPr/>
        </p:nvSpPr>
        <p:spPr>
          <a:xfrm>
            <a:off x="14377376" y="7440183"/>
            <a:ext cx="556261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sultado Final de la Convolución con Filtro para 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blurRad="48768" dist="36576" dir="5400000" rotWithShape="0">
                    <a:srgbClr val="000000"/>
                  </a:outerShdw>
                </a:effectLst>
              </a:defRPr>
            </a:lvl1pPr>
          </a:lstStyle>
          <a:p>
            <a:r>
              <a:t>Resultado Final de la Convolución con Filtro para X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25</a:t>
            </a:fld>
            <a:endParaRPr/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5005159"/>
            <a:ext cx="15824200" cy="583928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Ⓧ"/>
          <p:cNvSpPr txBox="1"/>
          <p:nvPr/>
        </p:nvSpPr>
        <p:spPr>
          <a:xfrm>
            <a:off x="10484105" y="7359650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Ⓧ</a:t>
            </a:r>
          </a:p>
        </p:txBody>
      </p:sp>
      <p:sp>
        <p:nvSpPr>
          <p:cNvPr id="232" name="="/>
          <p:cNvSpPr txBox="1"/>
          <p:nvPr/>
        </p:nvSpPr>
        <p:spPr>
          <a:xfrm>
            <a:off x="14377376" y="7440183"/>
            <a:ext cx="556261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sultado Final de la Convolución con Filtro 45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2479">
              <a:defRPr sz="9600"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t>Resultado Final de la Convolución con Filtro 45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°</a:t>
            </a:r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26</a:t>
            </a:fld>
            <a:endParaRPr/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5005159"/>
            <a:ext cx="15824200" cy="583928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Ⓧ"/>
          <p:cNvSpPr txBox="1"/>
          <p:nvPr/>
        </p:nvSpPr>
        <p:spPr>
          <a:xfrm>
            <a:off x="10484105" y="7359650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Ⓧ</a:t>
            </a:r>
          </a:p>
        </p:txBody>
      </p:sp>
      <p:sp>
        <p:nvSpPr>
          <p:cNvPr id="238" name="="/>
          <p:cNvSpPr txBox="1"/>
          <p:nvPr/>
        </p:nvSpPr>
        <p:spPr>
          <a:xfrm>
            <a:off x="14377376" y="7440183"/>
            <a:ext cx="556261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apa de Convolución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2153076"/>
          </a:xfrm>
          <a:prstGeom prst="rect">
            <a:avLst/>
          </a:prstGeom>
        </p:spPr>
        <p:txBody>
          <a:bodyPr/>
          <a:lstStyle/>
          <a:p>
            <a:r>
              <a:t>Capa de Convolución</a:t>
            </a:r>
          </a:p>
        </p:txBody>
      </p:sp>
      <p:sp>
        <p:nvSpPr>
          <p:cNvPr id="241" name="Una imagen se convierte en una pila de imágenes filtradas"/>
          <p:cNvSpPr txBox="1">
            <a:spLocks noGrp="1"/>
          </p:cNvSpPr>
          <p:nvPr>
            <p:ph type="body" sz="quarter" idx="1"/>
          </p:nvPr>
        </p:nvSpPr>
        <p:spPr>
          <a:xfrm>
            <a:off x="1473200" y="2458346"/>
            <a:ext cx="21437600" cy="979284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Una imagen se convierte en una pila de imágenes filtradas</a:t>
            </a: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27</a:t>
            </a:fld>
            <a:endParaRPr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129" y="3526994"/>
            <a:ext cx="14789134" cy="990104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Ⓧ"/>
          <p:cNvSpPr txBox="1"/>
          <p:nvPr/>
        </p:nvSpPr>
        <p:spPr>
          <a:xfrm>
            <a:off x="10870595" y="7936976"/>
            <a:ext cx="8509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Ⓧ</a:t>
            </a:r>
          </a:p>
        </p:txBody>
      </p:sp>
      <p:sp>
        <p:nvSpPr>
          <p:cNvPr id="245" name="Rectangle"/>
          <p:cNvSpPr/>
          <p:nvPr/>
        </p:nvSpPr>
        <p:spPr>
          <a:xfrm>
            <a:off x="10697210" y="3966165"/>
            <a:ext cx="3668449" cy="9071923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46" name="Arrow"/>
          <p:cNvSpPr/>
          <p:nvPr/>
        </p:nvSpPr>
        <p:spPr>
          <a:xfrm>
            <a:off x="14894867" y="8082125"/>
            <a:ext cx="1270001" cy="840003"/>
          </a:xfrm>
          <a:prstGeom prst="rightArrow">
            <a:avLst>
              <a:gd name="adj1" fmla="val 32000"/>
              <a:gd name="adj2" fmla="val 9676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47" name="Arrow"/>
          <p:cNvSpPr/>
          <p:nvPr/>
        </p:nvSpPr>
        <p:spPr>
          <a:xfrm>
            <a:off x="9206951" y="8082125"/>
            <a:ext cx="1270001" cy="840003"/>
          </a:xfrm>
          <a:prstGeom prst="rightArrow">
            <a:avLst>
              <a:gd name="adj1" fmla="val 32000"/>
              <a:gd name="adj2" fmla="val 9676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apa ReLU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 ReLU:</a:t>
            </a:r>
          </a:p>
        </p:txBody>
      </p:sp>
      <p:sp>
        <p:nvSpPr>
          <p:cNvPr id="250" name="Esta capa aplica la función de activación ReLU, la cual convierte todos los valores negativos a cero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Esta capa aplica la función de activación ReLU, la cual convierte todos los valores negativos a cero</a:t>
            </a:r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28</a:t>
            </a:fld>
            <a:endParaRPr/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28" y="6646089"/>
            <a:ext cx="16226344" cy="54798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7" name="Group"/>
          <p:cNvGrpSpPr/>
          <p:nvPr/>
        </p:nvGrpSpPr>
        <p:grpSpPr>
          <a:xfrm>
            <a:off x="11397432" y="8591429"/>
            <a:ext cx="1589136" cy="1589136"/>
            <a:chOff x="0" y="0"/>
            <a:chExt cx="1589135" cy="1589135"/>
          </a:xfrm>
        </p:grpSpPr>
        <p:sp>
          <p:nvSpPr>
            <p:cNvPr id="253" name="Circle"/>
            <p:cNvSpPr/>
            <p:nvPr/>
          </p:nvSpPr>
          <p:spPr>
            <a:xfrm>
              <a:off x="0" y="0"/>
              <a:ext cx="1589136" cy="1589136"/>
            </a:xfrm>
            <a:prstGeom prst="ellipse">
              <a:avLst/>
            </a:prstGeom>
            <a:solidFill>
              <a:schemeClr val="accent1">
                <a:hueOff val="-37249"/>
                <a:satOff val="-2150"/>
                <a:lumOff val="12811"/>
              </a:schemeClr>
            </a:solidFill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grpSp>
          <p:nvGrpSpPr>
            <p:cNvPr id="256" name="Group"/>
            <p:cNvGrpSpPr/>
            <p:nvPr/>
          </p:nvGrpSpPr>
          <p:grpSpPr>
            <a:xfrm>
              <a:off x="33814" y="271480"/>
              <a:ext cx="1300095" cy="523089"/>
              <a:chOff x="0" y="0"/>
              <a:chExt cx="1300093" cy="523088"/>
            </a:xfrm>
          </p:grpSpPr>
          <p:sp>
            <p:nvSpPr>
              <p:cNvPr id="254" name="Line"/>
              <p:cNvSpPr/>
              <p:nvPr/>
            </p:nvSpPr>
            <p:spPr>
              <a:xfrm>
                <a:off x="0" y="523087"/>
                <a:ext cx="795500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255" name="Line"/>
              <p:cNvSpPr/>
              <p:nvPr/>
            </p:nvSpPr>
            <p:spPr>
              <a:xfrm flipV="1">
                <a:off x="777005" y="-1"/>
                <a:ext cx="523089" cy="52309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</p:grpSp>
      </p:grpSp>
      <p:sp>
        <p:nvSpPr>
          <p:cNvPr id="258" name="Arrow"/>
          <p:cNvSpPr/>
          <p:nvPr/>
        </p:nvSpPr>
        <p:spPr>
          <a:xfrm>
            <a:off x="9870498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59" name="Arrow"/>
          <p:cNvSpPr/>
          <p:nvPr/>
        </p:nvSpPr>
        <p:spPr>
          <a:xfrm>
            <a:off x="13243501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apa ReLU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 ReLU:</a:t>
            </a:r>
          </a:p>
        </p:txBody>
      </p:sp>
      <p:sp>
        <p:nvSpPr>
          <p:cNvPr id="262" name="Esta capa aplica la función de activación ReLU, la cual convierte todos los valores negativos a cero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Esta capa aplica la función de activación ReLU, la cual convierte todos los valores negativos a cero</a:t>
            </a:r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29</a:t>
            </a:fld>
            <a:endParaRPr/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6645370"/>
            <a:ext cx="16230600" cy="54812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" name="Group"/>
          <p:cNvGrpSpPr/>
          <p:nvPr/>
        </p:nvGrpSpPr>
        <p:grpSpPr>
          <a:xfrm>
            <a:off x="11397432" y="8591429"/>
            <a:ext cx="1589136" cy="1589136"/>
            <a:chOff x="0" y="0"/>
            <a:chExt cx="1589135" cy="1589135"/>
          </a:xfrm>
        </p:grpSpPr>
        <p:sp>
          <p:nvSpPr>
            <p:cNvPr id="265" name="Circle"/>
            <p:cNvSpPr/>
            <p:nvPr/>
          </p:nvSpPr>
          <p:spPr>
            <a:xfrm>
              <a:off x="0" y="0"/>
              <a:ext cx="1589136" cy="1589136"/>
            </a:xfrm>
            <a:prstGeom prst="ellipse">
              <a:avLst/>
            </a:prstGeom>
            <a:solidFill>
              <a:schemeClr val="accent1">
                <a:hueOff val="-37249"/>
                <a:satOff val="-2150"/>
                <a:lumOff val="12811"/>
              </a:schemeClr>
            </a:solidFill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grpSp>
          <p:nvGrpSpPr>
            <p:cNvPr id="268" name="Group"/>
            <p:cNvGrpSpPr/>
            <p:nvPr/>
          </p:nvGrpSpPr>
          <p:grpSpPr>
            <a:xfrm>
              <a:off x="33814" y="271480"/>
              <a:ext cx="1300095" cy="523089"/>
              <a:chOff x="0" y="0"/>
              <a:chExt cx="1300093" cy="523088"/>
            </a:xfrm>
          </p:grpSpPr>
          <p:sp>
            <p:nvSpPr>
              <p:cNvPr id="266" name="Line"/>
              <p:cNvSpPr/>
              <p:nvPr/>
            </p:nvSpPr>
            <p:spPr>
              <a:xfrm>
                <a:off x="0" y="523087"/>
                <a:ext cx="795500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267" name="Line"/>
              <p:cNvSpPr/>
              <p:nvPr/>
            </p:nvSpPr>
            <p:spPr>
              <a:xfrm flipV="1">
                <a:off x="777005" y="-1"/>
                <a:ext cx="523089" cy="52309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</p:grpSp>
      </p:grpSp>
      <p:sp>
        <p:nvSpPr>
          <p:cNvPr id="270" name="Arrow"/>
          <p:cNvSpPr/>
          <p:nvPr/>
        </p:nvSpPr>
        <p:spPr>
          <a:xfrm>
            <a:off x="9870498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71" name="Arrow"/>
          <p:cNvSpPr/>
          <p:nvPr/>
        </p:nvSpPr>
        <p:spPr>
          <a:xfrm>
            <a:off x="13243501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cerca de las Redes Neuronales Convoluciona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blurRad="48768" dist="36576" dir="5400000" rotWithShape="0">
                    <a:srgbClr val="000000"/>
                  </a:outerShdw>
                </a:effectLst>
              </a:defRPr>
            </a:lvl1pPr>
          </a:lstStyle>
          <a:p>
            <a:r>
              <a:t>Acerca de las Redes Neuronales Convolucionales</a:t>
            </a:r>
          </a:p>
        </p:txBody>
      </p:sp>
      <p:sp>
        <p:nvSpPr>
          <p:cNvPr id="127" name="CNN's fueron neurobiológicamente motivadas por los hallazgos de células nerviosas localmente sensibles y selectivas de la orientación en el visual corteza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CNN's fueron neurobiológicamente motivadas por los hallazgos de células nerviosas localmente sensibles y selectivas de la orientación en el visual corteza.</a:t>
            </a:r>
          </a:p>
          <a:p>
            <a:pPr>
              <a:buBlip>
                <a:blip r:embed="rId2"/>
              </a:buBlip>
            </a:pPr>
            <a:r>
              <a:t>Diseñaron una estructura de red que implícitamente extrae características relevantes.</a:t>
            </a:r>
          </a:p>
          <a:p>
            <a:pPr>
              <a:buBlip>
                <a:blip r:embed="rId2"/>
              </a:buBlip>
            </a:pPr>
            <a:r>
              <a:t>Las redes neuronales convolucionales son un tipo especial de Redes neuronales multicapa.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30</a:t>
            </a:fld>
            <a:endParaRPr/>
          </a:p>
        </p:txBody>
      </p:sp>
      <p:sp>
        <p:nvSpPr>
          <p:cNvPr id="274" name="Capa ReLU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 ReLU:</a:t>
            </a:r>
          </a:p>
        </p:txBody>
      </p:sp>
      <p:sp>
        <p:nvSpPr>
          <p:cNvPr id="275" name="Esta capa aplica la función de activación ReLU, la cual convierte todos los valores negativos a cero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Esta capa aplica la función de activación ReLU, la cual convierte todos los valores negativos a cero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6660709"/>
            <a:ext cx="16230600" cy="54505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1" name="Group"/>
          <p:cNvGrpSpPr/>
          <p:nvPr/>
        </p:nvGrpSpPr>
        <p:grpSpPr>
          <a:xfrm>
            <a:off x="11397432" y="8591429"/>
            <a:ext cx="1589136" cy="1589136"/>
            <a:chOff x="0" y="0"/>
            <a:chExt cx="1589135" cy="1589135"/>
          </a:xfrm>
        </p:grpSpPr>
        <p:sp>
          <p:nvSpPr>
            <p:cNvPr id="277" name="Circle"/>
            <p:cNvSpPr/>
            <p:nvPr/>
          </p:nvSpPr>
          <p:spPr>
            <a:xfrm>
              <a:off x="0" y="0"/>
              <a:ext cx="1589136" cy="1589136"/>
            </a:xfrm>
            <a:prstGeom prst="ellipse">
              <a:avLst/>
            </a:prstGeom>
            <a:solidFill>
              <a:schemeClr val="accent1">
                <a:hueOff val="-37249"/>
                <a:satOff val="-2150"/>
                <a:lumOff val="12811"/>
              </a:schemeClr>
            </a:solidFill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grpSp>
          <p:nvGrpSpPr>
            <p:cNvPr id="280" name="Group"/>
            <p:cNvGrpSpPr/>
            <p:nvPr/>
          </p:nvGrpSpPr>
          <p:grpSpPr>
            <a:xfrm>
              <a:off x="33814" y="271480"/>
              <a:ext cx="1300095" cy="523089"/>
              <a:chOff x="0" y="0"/>
              <a:chExt cx="1300093" cy="523088"/>
            </a:xfrm>
          </p:grpSpPr>
          <p:sp>
            <p:nvSpPr>
              <p:cNvPr id="278" name="Line"/>
              <p:cNvSpPr/>
              <p:nvPr/>
            </p:nvSpPr>
            <p:spPr>
              <a:xfrm>
                <a:off x="0" y="523087"/>
                <a:ext cx="795500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279" name="Line"/>
              <p:cNvSpPr/>
              <p:nvPr/>
            </p:nvSpPr>
            <p:spPr>
              <a:xfrm flipV="1">
                <a:off x="777005" y="-1"/>
                <a:ext cx="523089" cy="52309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</p:grpSp>
      </p:grpSp>
      <p:sp>
        <p:nvSpPr>
          <p:cNvPr id="282" name="Arrow"/>
          <p:cNvSpPr/>
          <p:nvPr/>
        </p:nvSpPr>
        <p:spPr>
          <a:xfrm>
            <a:off x="9870498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283" name="Arrow"/>
          <p:cNvSpPr/>
          <p:nvPr/>
        </p:nvSpPr>
        <p:spPr>
          <a:xfrm>
            <a:off x="13243501" y="8924341"/>
            <a:ext cx="1270001" cy="923313"/>
          </a:xfrm>
          <a:prstGeom prst="rightArrow">
            <a:avLst>
              <a:gd name="adj1" fmla="val 32000"/>
              <a:gd name="adj2" fmla="val 88031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apa ReLU: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1838641"/>
          </a:xfrm>
          <a:prstGeom prst="rect">
            <a:avLst/>
          </a:prstGeom>
        </p:spPr>
        <p:txBody>
          <a:bodyPr/>
          <a:lstStyle/>
          <a:p>
            <a:r>
              <a:t>Capa ReLU:</a:t>
            </a:r>
          </a:p>
        </p:txBody>
      </p:sp>
      <p:sp>
        <p:nvSpPr>
          <p:cNvPr id="286" name="Una pila de imágenes se convierte en una pila de imágenes sin valores negativos"/>
          <p:cNvSpPr txBox="1">
            <a:spLocks noGrp="1"/>
          </p:cNvSpPr>
          <p:nvPr>
            <p:ph type="body" sz="quarter" idx="1"/>
          </p:nvPr>
        </p:nvSpPr>
        <p:spPr>
          <a:xfrm>
            <a:off x="1473200" y="1966450"/>
            <a:ext cx="21437600" cy="1158324"/>
          </a:xfrm>
          <a:prstGeom prst="rect">
            <a:avLst/>
          </a:prstGeom>
        </p:spPr>
        <p:txBody>
          <a:bodyPr/>
          <a:lstStyle>
            <a:lvl1pPr marL="571500" indent="-571500" defTabSz="742950">
              <a:spcBef>
                <a:spcPts val="4500"/>
              </a:spcBef>
              <a:buBlip>
                <a:blip r:embed="rId2"/>
              </a:buBlip>
              <a:defRPr sz="4500">
                <a:effectLst>
                  <a:outerShdw blurRad="45720" dist="34289" dir="5400000" rotWithShape="0">
                    <a:srgbClr val="000000"/>
                  </a:outerShdw>
                </a:effectLst>
              </a:defRPr>
            </a:lvl1pPr>
          </a:lstStyle>
          <a:p>
            <a:r>
              <a:t>Una pila de imágenes se convierte en una pila de imágenes sin valores negativos</a:t>
            </a:r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31</a:t>
            </a:fld>
            <a:endParaRPr/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101" y="3294643"/>
            <a:ext cx="9709799" cy="10217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3" name="Group"/>
          <p:cNvGrpSpPr/>
          <p:nvPr/>
        </p:nvGrpSpPr>
        <p:grpSpPr>
          <a:xfrm>
            <a:off x="11397432" y="7608588"/>
            <a:ext cx="1589136" cy="1589136"/>
            <a:chOff x="0" y="0"/>
            <a:chExt cx="1589135" cy="1589135"/>
          </a:xfrm>
        </p:grpSpPr>
        <p:sp>
          <p:nvSpPr>
            <p:cNvPr id="289" name="Circle"/>
            <p:cNvSpPr/>
            <p:nvPr/>
          </p:nvSpPr>
          <p:spPr>
            <a:xfrm>
              <a:off x="0" y="0"/>
              <a:ext cx="1589136" cy="1589136"/>
            </a:xfrm>
            <a:prstGeom prst="ellipse">
              <a:avLst/>
            </a:prstGeom>
            <a:solidFill>
              <a:schemeClr val="accent1">
                <a:hueOff val="-37249"/>
                <a:satOff val="-2150"/>
                <a:lumOff val="12811"/>
              </a:schemeClr>
            </a:solidFill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grpSp>
          <p:nvGrpSpPr>
            <p:cNvPr id="292" name="Group"/>
            <p:cNvGrpSpPr/>
            <p:nvPr/>
          </p:nvGrpSpPr>
          <p:grpSpPr>
            <a:xfrm>
              <a:off x="33814" y="271480"/>
              <a:ext cx="1300095" cy="523089"/>
              <a:chOff x="0" y="0"/>
              <a:chExt cx="1300093" cy="523088"/>
            </a:xfrm>
          </p:grpSpPr>
          <p:sp>
            <p:nvSpPr>
              <p:cNvPr id="290" name="Line"/>
              <p:cNvSpPr/>
              <p:nvPr/>
            </p:nvSpPr>
            <p:spPr>
              <a:xfrm>
                <a:off x="0" y="523087"/>
                <a:ext cx="795500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291" name="Line"/>
              <p:cNvSpPr/>
              <p:nvPr/>
            </p:nvSpPr>
            <p:spPr>
              <a:xfrm flipV="1">
                <a:off x="777005" y="-1"/>
                <a:ext cx="523089" cy="52309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</p:grpSp>
      </p:grpSp>
      <p:sp>
        <p:nvSpPr>
          <p:cNvPr id="294" name="Rectangle"/>
          <p:cNvSpPr/>
          <p:nvPr/>
        </p:nvSpPr>
        <p:spPr>
          <a:xfrm>
            <a:off x="10996849" y="3369794"/>
            <a:ext cx="2390302" cy="10066725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ooling: reducción de la pila de imáge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blurRad="48768" dist="36576" dir="5400000" rotWithShape="0">
                    <a:srgbClr val="000000"/>
                  </a:outerShdw>
                </a:effectLst>
              </a:defRPr>
            </a:lvl1pPr>
          </a:lstStyle>
          <a:p>
            <a:r>
              <a:t>Pooling: reducción de la pila de imágenes</a:t>
            </a:r>
          </a:p>
        </p:txBody>
      </p:sp>
      <p:sp>
        <p:nvSpPr>
          <p:cNvPr id="297" name="Elija un tamaño de ventana (generalmente 2x2 o 3x3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Elija un tamaño de ventana (generalmente 2x2 o 3x3).</a:t>
            </a:r>
          </a:p>
          <a:p>
            <a:pPr>
              <a:buBlip>
                <a:blip r:embed="rId2"/>
              </a:buBlip>
            </a:pPr>
            <a:r>
              <a:t>Elija un paso (generalmente 2).</a:t>
            </a:r>
          </a:p>
          <a:p>
            <a:pPr>
              <a:buBlip>
                <a:blip r:embed="rId2"/>
              </a:buBlip>
            </a:pPr>
            <a:r>
              <a:t>Deslice la ventana a través de sus imágenes filtradas.</a:t>
            </a:r>
          </a:p>
          <a:p>
            <a:pPr>
              <a:buBlip>
                <a:blip r:embed="rId2"/>
              </a:buBlip>
            </a:pPr>
            <a:r>
              <a:t>Desde cada ventana, tome el valor máximo.</a:t>
            </a:r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33</a:t>
            </a:fld>
            <a:endParaRPr/>
          </a:p>
        </p:txBody>
      </p:sp>
      <p:sp>
        <p:nvSpPr>
          <p:cNvPr id="302" name="Pooling con…"/>
          <p:cNvSpPr txBox="1"/>
          <p:nvPr/>
        </p:nvSpPr>
        <p:spPr>
          <a:xfrm>
            <a:off x="11783840" y="4839684"/>
            <a:ext cx="4329863" cy="185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Pooling con</a:t>
            </a:r>
          </a:p>
          <a:p>
            <a:r>
              <a:t>valor máximo</a:t>
            </a:r>
          </a:p>
        </p:txBody>
      </p:sp>
      <p:sp>
        <p:nvSpPr>
          <p:cNvPr id="303" name="Triangle"/>
          <p:cNvSpPr/>
          <p:nvPr/>
        </p:nvSpPr>
        <p:spPr>
          <a:xfrm rot="5400000">
            <a:off x="13313771" y="5243771"/>
            <a:ext cx="1270001" cy="4633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316" y="4189590"/>
            <a:ext cx="16181368" cy="6742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30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34</a:t>
            </a:fld>
            <a:endParaRPr/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4187187"/>
            <a:ext cx="16179800" cy="6747044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Pooling con…"/>
          <p:cNvSpPr txBox="1"/>
          <p:nvPr/>
        </p:nvSpPr>
        <p:spPr>
          <a:xfrm>
            <a:off x="11783840" y="4839684"/>
            <a:ext cx="4329863" cy="185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Pooling con</a:t>
            </a:r>
          </a:p>
          <a:p>
            <a:r>
              <a:t>valor máximo</a:t>
            </a:r>
          </a:p>
        </p:txBody>
      </p:sp>
      <p:sp>
        <p:nvSpPr>
          <p:cNvPr id="311" name="Triangle"/>
          <p:cNvSpPr/>
          <p:nvPr/>
        </p:nvSpPr>
        <p:spPr>
          <a:xfrm rot="5400000">
            <a:off x="13313771" y="5243771"/>
            <a:ext cx="1270001" cy="4633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35</a:t>
            </a:fld>
            <a:endParaRPr/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4105647"/>
            <a:ext cx="16179800" cy="6910124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Pooling con…"/>
          <p:cNvSpPr txBox="1"/>
          <p:nvPr/>
        </p:nvSpPr>
        <p:spPr>
          <a:xfrm>
            <a:off x="11783840" y="4839684"/>
            <a:ext cx="4329863" cy="185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Pooling con</a:t>
            </a:r>
          </a:p>
          <a:p>
            <a:r>
              <a:t>valor máximo</a:t>
            </a:r>
          </a:p>
        </p:txBody>
      </p:sp>
      <p:sp>
        <p:nvSpPr>
          <p:cNvPr id="317" name="Triangle"/>
          <p:cNvSpPr/>
          <p:nvPr/>
        </p:nvSpPr>
        <p:spPr>
          <a:xfrm rot="5400000">
            <a:off x="13313771" y="5243771"/>
            <a:ext cx="1270001" cy="4633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apa de Pooling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2083080"/>
          </a:xfrm>
          <a:prstGeom prst="rect">
            <a:avLst/>
          </a:prstGeom>
        </p:spPr>
        <p:txBody>
          <a:bodyPr/>
          <a:lstStyle/>
          <a:p>
            <a:r>
              <a:t>Capa de Pooling</a:t>
            </a:r>
          </a:p>
        </p:txBody>
      </p:sp>
      <p:sp>
        <p:nvSpPr>
          <p:cNvPr id="320" name="Una pila de imágenes se convierte en una pila de imágenes más pequeñas"/>
          <p:cNvSpPr txBox="1">
            <a:spLocks noGrp="1"/>
          </p:cNvSpPr>
          <p:nvPr>
            <p:ph type="body" sz="quarter" idx="1"/>
          </p:nvPr>
        </p:nvSpPr>
        <p:spPr>
          <a:xfrm>
            <a:off x="1473200" y="2546185"/>
            <a:ext cx="21437600" cy="1711981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Una pila de imágenes se convierte en una pila de imágenes más pequeñas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36</a:t>
            </a:fld>
            <a:endParaRPr/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04" y="3821199"/>
            <a:ext cx="9055073" cy="9581728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Triangle"/>
          <p:cNvSpPr/>
          <p:nvPr/>
        </p:nvSpPr>
        <p:spPr>
          <a:xfrm rot="5400000">
            <a:off x="11127345" y="7035473"/>
            <a:ext cx="999966" cy="315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24" name="Rectangle"/>
          <p:cNvSpPr/>
          <p:nvPr/>
        </p:nvSpPr>
        <p:spPr>
          <a:xfrm>
            <a:off x="9867505" y="3930991"/>
            <a:ext cx="3519645" cy="9505528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as Capas se Api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Las Capas se Apilan</a:t>
            </a:r>
          </a:p>
        </p:txBody>
      </p:sp>
      <p:sp>
        <p:nvSpPr>
          <p:cNvPr id="327" name="La salida de una capa se convierte en la entrada de la próxima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La salida de una capa se convierte en la entrada de la próxima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37</a:t>
            </a:fld>
            <a:endParaRPr/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3695" y="5081884"/>
            <a:ext cx="2193867" cy="7902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21" y="6684769"/>
            <a:ext cx="4696409" cy="4696409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riangle"/>
          <p:cNvSpPr/>
          <p:nvPr/>
        </p:nvSpPr>
        <p:spPr>
          <a:xfrm rot="5400000">
            <a:off x="16849825" y="10064682"/>
            <a:ext cx="868620" cy="2193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32" name="Rectangle"/>
          <p:cNvSpPr/>
          <p:nvPr/>
        </p:nvSpPr>
        <p:spPr>
          <a:xfrm>
            <a:off x="15524312" y="5119984"/>
            <a:ext cx="3519646" cy="7825979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33" name="Rectangle"/>
          <p:cNvSpPr/>
          <p:nvPr/>
        </p:nvSpPr>
        <p:spPr>
          <a:xfrm>
            <a:off x="11209980" y="5119984"/>
            <a:ext cx="3519645" cy="7825979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34" name="Rectangle"/>
          <p:cNvSpPr/>
          <p:nvPr/>
        </p:nvSpPr>
        <p:spPr>
          <a:xfrm>
            <a:off x="6863882" y="5119984"/>
            <a:ext cx="3519646" cy="7825979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grpSp>
        <p:nvGrpSpPr>
          <p:cNvPr id="339" name="Group"/>
          <p:cNvGrpSpPr/>
          <p:nvPr/>
        </p:nvGrpSpPr>
        <p:grpSpPr>
          <a:xfrm>
            <a:off x="12175234" y="10367047"/>
            <a:ext cx="1589136" cy="1589137"/>
            <a:chOff x="0" y="0"/>
            <a:chExt cx="1589135" cy="1589135"/>
          </a:xfrm>
        </p:grpSpPr>
        <p:sp>
          <p:nvSpPr>
            <p:cNvPr id="335" name="Circle"/>
            <p:cNvSpPr/>
            <p:nvPr/>
          </p:nvSpPr>
          <p:spPr>
            <a:xfrm>
              <a:off x="0" y="0"/>
              <a:ext cx="1589136" cy="1589136"/>
            </a:xfrm>
            <a:prstGeom prst="ellipse">
              <a:avLst/>
            </a:prstGeom>
            <a:solidFill>
              <a:schemeClr val="accent1">
                <a:hueOff val="-37249"/>
                <a:satOff val="-2150"/>
                <a:lumOff val="12811"/>
              </a:schemeClr>
            </a:solidFill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33814" y="271480"/>
              <a:ext cx="1300095" cy="523089"/>
              <a:chOff x="0" y="0"/>
              <a:chExt cx="1300093" cy="523088"/>
            </a:xfrm>
          </p:grpSpPr>
          <p:sp>
            <p:nvSpPr>
              <p:cNvPr id="336" name="Line"/>
              <p:cNvSpPr/>
              <p:nvPr/>
            </p:nvSpPr>
            <p:spPr>
              <a:xfrm>
                <a:off x="0" y="523087"/>
                <a:ext cx="795500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337" name="Line"/>
              <p:cNvSpPr/>
              <p:nvPr/>
            </p:nvSpPr>
            <p:spPr>
              <a:xfrm flipV="1">
                <a:off x="777005" y="-1"/>
                <a:ext cx="523089" cy="523090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</p:grpSp>
      </p:grpSp>
      <p:sp>
        <p:nvSpPr>
          <p:cNvPr id="340" name="Circle"/>
          <p:cNvSpPr/>
          <p:nvPr/>
        </p:nvSpPr>
        <p:spPr>
          <a:xfrm>
            <a:off x="7829136" y="10367047"/>
            <a:ext cx="1589137" cy="1589137"/>
          </a:xfrm>
          <a:prstGeom prst="ellipse">
            <a:avLst/>
          </a:prstGeom>
          <a:solidFill>
            <a:schemeClr val="accent1">
              <a:hueOff val="-37249"/>
              <a:satOff val="-2150"/>
              <a:lumOff val="12811"/>
            </a:schemeClr>
          </a:solidFill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41" name="Line"/>
          <p:cNvSpPr/>
          <p:nvPr/>
        </p:nvSpPr>
        <p:spPr>
          <a:xfrm>
            <a:off x="7986063" y="10625914"/>
            <a:ext cx="1223804" cy="1198404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42" name="Line"/>
          <p:cNvSpPr/>
          <p:nvPr/>
        </p:nvSpPr>
        <p:spPr>
          <a:xfrm flipV="1">
            <a:off x="8084364" y="10638528"/>
            <a:ext cx="1078681" cy="1046176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43" name="ReLU"/>
          <p:cNvSpPr txBox="1"/>
          <p:nvPr/>
        </p:nvSpPr>
        <p:spPr>
          <a:xfrm rot="16200000">
            <a:off x="12009902" y="7146363"/>
            <a:ext cx="1888034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ReLU</a:t>
            </a:r>
          </a:p>
        </p:txBody>
      </p:sp>
      <p:sp>
        <p:nvSpPr>
          <p:cNvPr id="344" name="Convolución"/>
          <p:cNvSpPr txBox="1"/>
          <p:nvPr/>
        </p:nvSpPr>
        <p:spPr>
          <a:xfrm rot="16200000">
            <a:off x="6601269" y="7211583"/>
            <a:ext cx="4044062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Convolución</a:t>
            </a:r>
          </a:p>
        </p:txBody>
      </p:sp>
      <p:sp>
        <p:nvSpPr>
          <p:cNvPr id="345" name="Pooling"/>
          <p:cNvSpPr txBox="1"/>
          <p:nvPr/>
        </p:nvSpPr>
        <p:spPr>
          <a:xfrm rot="16200000">
            <a:off x="15944040" y="7146363"/>
            <a:ext cx="2475104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Pooling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pilamiento Profund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Apilamiento Profundo</a:t>
            </a:r>
          </a:p>
        </p:txBody>
      </p:sp>
      <p:sp>
        <p:nvSpPr>
          <p:cNvPr id="348" name="Las capas se pueden repetir multarles veces."/>
          <p:cNvSpPr txBox="1">
            <a:spLocks noGrp="1"/>
          </p:cNvSpPr>
          <p:nvPr>
            <p:ph type="body" sz="quarter" idx="1"/>
          </p:nvPr>
        </p:nvSpPr>
        <p:spPr>
          <a:xfrm>
            <a:off x="1315090" y="3898900"/>
            <a:ext cx="21437601" cy="1192361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Las capas se pueden repetir multarles veces.</a:t>
            </a:r>
          </a:p>
        </p:txBody>
      </p:sp>
      <p:sp>
        <p:nvSpPr>
          <p:cNvPr id="3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38</a:t>
            </a:fld>
            <a:endParaRPr/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711" y="5690160"/>
            <a:ext cx="1505276" cy="604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795" y="6192873"/>
            <a:ext cx="4696409" cy="46964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9" name="Group"/>
          <p:cNvGrpSpPr/>
          <p:nvPr/>
        </p:nvGrpSpPr>
        <p:grpSpPr>
          <a:xfrm>
            <a:off x="8878331" y="5447970"/>
            <a:ext cx="1327476" cy="6532358"/>
            <a:chOff x="0" y="0"/>
            <a:chExt cx="1327474" cy="6532357"/>
          </a:xfrm>
        </p:grpSpPr>
        <p:sp>
          <p:nvSpPr>
            <p:cNvPr id="352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grpSp>
          <p:nvGrpSpPr>
            <p:cNvPr id="357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353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grpSp>
            <p:nvGrpSpPr>
              <p:cNvPr id="356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354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  <p:sp>
              <p:nvSpPr>
                <p:cNvPr id="355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</p:grpSp>
        </p:grpSp>
        <p:sp>
          <p:nvSpPr>
            <p:cNvPr id="358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</a:t>
              </a:r>
            </a:p>
          </p:txBody>
        </p:sp>
      </p:grpSp>
      <p:grpSp>
        <p:nvGrpSpPr>
          <p:cNvPr id="363" name="Group"/>
          <p:cNvGrpSpPr/>
          <p:nvPr/>
        </p:nvGrpSpPr>
        <p:grpSpPr>
          <a:xfrm>
            <a:off x="13532676" y="5450249"/>
            <a:ext cx="1333501" cy="6527801"/>
            <a:chOff x="0" y="0"/>
            <a:chExt cx="1333500" cy="6527800"/>
          </a:xfrm>
        </p:grpSpPr>
        <p:sp>
          <p:nvSpPr>
            <p:cNvPr id="360" name="Triangle"/>
            <p:cNvSpPr/>
            <p:nvPr/>
          </p:nvSpPr>
          <p:spPr>
            <a:xfrm rot="5400000">
              <a:off x="449757" y="4895796"/>
              <a:ext cx="627173" cy="1073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0" y="0"/>
              <a:ext cx="1333500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362" name="Pooling"/>
            <p:cNvSpPr txBox="1"/>
            <p:nvPr/>
          </p:nvSpPr>
          <p:spPr>
            <a:xfrm rot="16200000">
              <a:off x="-570802" y="1836655"/>
              <a:ext cx="247510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Pooling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7339000" y="5444301"/>
            <a:ext cx="1335592" cy="6526996"/>
            <a:chOff x="0" y="0"/>
            <a:chExt cx="1335590" cy="6526995"/>
          </a:xfrm>
        </p:grpSpPr>
        <p:sp>
          <p:nvSpPr>
            <p:cNvPr id="364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365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Convolución</a:t>
              </a:r>
            </a:p>
          </p:txBody>
        </p:sp>
        <p:grpSp>
          <p:nvGrpSpPr>
            <p:cNvPr id="369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366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367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368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</p:grpSp>
      </p:grpSp>
      <p:grpSp>
        <p:nvGrpSpPr>
          <p:cNvPr id="377" name="Group"/>
          <p:cNvGrpSpPr/>
          <p:nvPr/>
        </p:nvGrpSpPr>
        <p:grpSpPr>
          <a:xfrm>
            <a:off x="10434946" y="5444301"/>
            <a:ext cx="1335591" cy="6526996"/>
            <a:chOff x="0" y="0"/>
            <a:chExt cx="1335590" cy="6526995"/>
          </a:xfrm>
        </p:grpSpPr>
        <p:sp>
          <p:nvSpPr>
            <p:cNvPr id="371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372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Convolución</a:t>
              </a:r>
            </a:p>
          </p:txBody>
        </p:sp>
        <p:grpSp>
          <p:nvGrpSpPr>
            <p:cNvPr id="376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373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374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375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</p:grpSp>
      </p:grpSp>
      <p:grpSp>
        <p:nvGrpSpPr>
          <p:cNvPr id="385" name="Group"/>
          <p:cNvGrpSpPr/>
          <p:nvPr/>
        </p:nvGrpSpPr>
        <p:grpSpPr>
          <a:xfrm>
            <a:off x="11987869" y="5447970"/>
            <a:ext cx="1327475" cy="6532358"/>
            <a:chOff x="0" y="0"/>
            <a:chExt cx="1327474" cy="6532357"/>
          </a:xfrm>
        </p:grpSpPr>
        <p:sp>
          <p:nvSpPr>
            <p:cNvPr id="378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grpSp>
          <p:nvGrpSpPr>
            <p:cNvPr id="383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379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grpSp>
            <p:nvGrpSpPr>
              <p:cNvPr id="382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380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  <p:sp>
              <p:nvSpPr>
                <p:cNvPr id="381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</p:grpSp>
        </p:grpSp>
        <p:sp>
          <p:nvSpPr>
            <p:cNvPr id="384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</a:t>
              </a:r>
            </a:p>
          </p:txBody>
        </p:sp>
      </p:grpSp>
      <p:grpSp>
        <p:nvGrpSpPr>
          <p:cNvPr id="389" name="Group"/>
          <p:cNvGrpSpPr/>
          <p:nvPr/>
        </p:nvGrpSpPr>
        <p:grpSpPr>
          <a:xfrm>
            <a:off x="18215060" y="5450249"/>
            <a:ext cx="1333501" cy="6527801"/>
            <a:chOff x="0" y="0"/>
            <a:chExt cx="1333500" cy="6527800"/>
          </a:xfrm>
        </p:grpSpPr>
        <p:sp>
          <p:nvSpPr>
            <p:cNvPr id="386" name="Triangle"/>
            <p:cNvSpPr/>
            <p:nvPr/>
          </p:nvSpPr>
          <p:spPr>
            <a:xfrm rot="5400000">
              <a:off x="449757" y="4895796"/>
              <a:ext cx="627173" cy="1073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387" name="Rectangle"/>
            <p:cNvSpPr/>
            <p:nvPr/>
          </p:nvSpPr>
          <p:spPr>
            <a:xfrm>
              <a:off x="0" y="0"/>
              <a:ext cx="1333500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388" name="Pooling"/>
            <p:cNvSpPr txBox="1"/>
            <p:nvPr/>
          </p:nvSpPr>
          <p:spPr>
            <a:xfrm rot="16200000">
              <a:off x="-570802" y="1836655"/>
              <a:ext cx="247510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Pooling</a:t>
              </a: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16662138" y="5447970"/>
            <a:ext cx="1327475" cy="6532358"/>
            <a:chOff x="0" y="0"/>
            <a:chExt cx="1327474" cy="6532357"/>
          </a:xfrm>
        </p:grpSpPr>
        <p:sp>
          <p:nvSpPr>
            <p:cNvPr id="390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391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grpSp>
            <p:nvGrpSpPr>
              <p:cNvPr id="394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392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  <p:sp>
              <p:nvSpPr>
                <p:cNvPr id="393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</p:grpSp>
        </p:grpSp>
        <p:sp>
          <p:nvSpPr>
            <p:cNvPr id="396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</a:t>
              </a: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5097407" y="5450651"/>
            <a:ext cx="1335591" cy="6526996"/>
            <a:chOff x="0" y="0"/>
            <a:chExt cx="1335590" cy="6526995"/>
          </a:xfrm>
        </p:grpSpPr>
        <p:sp>
          <p:nvSpPr>
            <p:cNvPr id="398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399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Convolución</a:t>
              </a:r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400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401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402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apa Completamente Conecta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 Completamente Conectada</a:t>
            </a:r>
          </a:p>
        </p:txBody>
      </p:sp>
      <p:sp>
        <p:nvSpPr>
          <p:cNvPr id="407" name="Cada valor tiene un voto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Cada valor tiene un voto</a:t>
            </a:r>
          </a:p>
        </p:txBody>
      </p: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39</a:t>
            </a:fld>
            <a:endParaRPr/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0" y="3194422"/>
            <a:ext cx="6186978" cy="98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Arrow"/>
          <p:cNvSpPr/>
          <p:nvPr/>
        </p:nvSpPr>
        <p:spPr>
          <a:xfrm rot="21000000">
            <a:off x="13594925" y="4800014"/>
            <a:ext cx="1832099" cy="837121"/>
          </a:xfrm>
          <a:prstGeom prst="rightArrow">
            <a:avLst>
              <a:gd name="adj1" fmla="val 32000"/>
              <a:gd name="adj2" fmla="val 97095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11" name="Arrow"/>
          <p:cNvSpPr/>
          <p:nvPr/>
        </p:nvSpPr>
        <p:spPr>
          <a:xfrm>
            <a:off x="13594925" y="7677852"/>
            <a:ext cx="1832099" cy="837121"/>
          </a:xfrm>
          <a:prstGeom prst="rightArrow">
            <a:avLst>
              <a:gd name="adj1" fmla="val 32000"/>
              <a:gd name="adj2" fmla="val 97095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12" name="Arrow"/>
          <p:cNvSpPr/>
          <p:nvPr/>
        </p:nvSpPr>
        <p:spPr>
          <a:xfrm rot="600000">
            <a:off x="13594925" y="10555690"/>
            <a:ext cx="1832099" cy="837121"/>
          </a:xfrm>
          <a:prstGeom prst="rightArrow">
            <a:avLst>
              <a:gd name="adj1" fmla="val 32000"/>
              <a:gd name="adj2" fmla="val 97095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cerca de las Redes Neuronales Convoluciona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blurRad="48768" dist="36576" dir="5400000" rotWithShape="0">
                    <a:srgbClr val="000000"/>
                  </a:outerShdw>
                </a:effectLst>
              </a:defRPr>
            </a:lvl1pPr>
          </a:lstStyle>
          <a:p>
            <a:r>
              <a:t>Acerca de las Redes Neuronales Convolucionales</a:t>
            </a:r>
          </a:p>
        </p:txBody>
      </p:sp>
      <p:sp>
        <p:nvSpPr>
          <p:cNvPr id="131" name="CNN es una red de propagación hacia adelante que puede extraer propiedades topológicas de una image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CNN es una red de propagación hacia adelante que puede extraer propiedades topológicas de una imagen.</a:t>
            </a:r>
          </a:p>
          <a:p>
            <a:pPr>
              <a:buBlip>
                <a:blip r:embed="rId2"/>
              </a:buBlip>
            </a:pPr>
            <a:r>
              <a:t>Como casi cualquier otra red neuronal, se entrenan con una versión del algoritmo de propagación hacia atrás.</a:t>
            </a:r>
          </a:p>
          <a:p>
            <a:pPr>
              <a:buBlip>
                <a:blip r:embed="rId2"/>
              </a:buBlip>
            </a:pPr>
            <a:r>
              <a:t>Las redes neuronales convolucionales están diseñadas para reconocer patrones directamente desde imágenes de píxeles con un preprocesamiento mínimo.</a:t>
            </a:r>
          </a:p>
          <a:p>
            <a:pPr>
              <a:buBlip>
                <a:blip r:embed="rId2"/>
              </a:buBlip>
            </a:pPr>
            <a:r>
              <a:t>Pueden reconocer patrones con variabilidad extrema (como caracteres escritos a mano).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apa Completamente Conecta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 Completamente Conectada</a:t>
            </a:r>
          </a:p>
        </p:txBody>
      </p:sp>
      <p:sp>
        <p:nvSpPr>
          <p:cNvPr id="415" name="El voto depende de cuán fuertemente predice un valor X o O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El voto depende de cuán fuertemente predice un valor X o O</a:t>
            </a:r>
          </a:p>
        </p:txBody>
      </p:sp>
      <p:sp>
        <p:nvSpPr>
          <p:cNvPr id="4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40</a:t>
            </a:fld>
            <a:endParaRPr/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675" y="5130800"/>
            <a:ext cx="7796650" cy="8280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apa Completamente Conecta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 Completamente Conectada</a:t>
            </a:r>
          </a:p>
        </p:txBody>
      </p:sp>
      <p:sp>
        <p:nvSpPr>
          <p:cNvPr id="420" name="El voto depende de cuán fuertemente predice un valor X o O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El voto depende de cuán fuertemente predice un valor X o O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41</a:t>
            </a:fld>
            <a:endParaRPr/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100" y="5130580"/>
            <a:ext cx="7797800" cy="8281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apa Completamente Conecta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 Completamente Conectada</a:t>
            </a:r>
          </a:p>
        </p:txBody>
      </p:sp>
      <p:sp>
        <p:nvSpPr>
          <p:cNvPr id="425" name="Valores futuros de los votes para X o O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Valores futuros de los votes para X o O</a:t>
            </a:r>
          </a:p>
        </p:txBody>
      </p:sp>
      <p:sp>
        <p:nvSpPr>
          <p:cNvPr id="4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42</a:t>
            </a:fld>
            <a:endParaRPr/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100" y="5130800"/>
            <a:ext cx="7797800" cy="8281802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Circle"/>
          <p:cNvSpPr/>
          <p:nvPr/>
        </p:nvSpPr>
        <p:spPr>
          <a:xfrm>
            <a:off x="8188022" y="5007020"/>
            <a:ext cx="952501" cy="952501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29" name="Circle"/>
          <p:cNvSpPr/>
          <p:nvPr/>
        </p:nvSpPr>
        <p:spPr>
          <a:xfrm>
            <a:off x="8188022" y="7069435"/>
            <a:ext cx="952501" cy="952501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30" name="Circle"/>
          <p:cNvSpPr/>
          <p:nvPr/>
        </p:nvSpPr>
        <p:spPr>
          <a:xfrm>
            <a:off x="8188022" y="7734043"/>
            <a:ext cx="952501" cy="952501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31" name="Circle"/>
          <p:cNvSpPr/>
          <p:nvPr/>
        </p:nvSpPr>
        <p:spPr>
          <a:xfrm>
            <a:off x="8188022" y="11862458"/>
            <a:ext cx="952501" cy="952501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32" name="Circle"/>
          <p:cNvSpPr/>
          <p:nvPr/>
        </p:nvSpPr>
        <p:spPr>
          <a:xfrm>
            <a:off x="8188022" y="11142181"/>
            <a:ext cx="952501" cy="952501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grpSp>
        <p:nvGrpSpPr>
          <p:cNvPr id="435" name="Group"/>
          <p:cNvGrpSpPr/>
          <p:nvPr/>
        </p:nvGrpSpPr>
        <p:grpSpPr>
          <a:xfrm>
            <a:off x="16870503" y="6267450"/>
            <a:ext cx="1429060" cy="1429059"/>
            <a:chOff x="0" y="0"/>
            <a:chExt cx="1429058" cy="1429058"/>
          </a:xfrm>
        </p:grpSpPr>
        <p:sp>
          <p:nvSpPr>
            <p:cNvPr id="433" name="Circle"/>
            <p:cNvSpPr/>
            <p:nvPr/>
          </p:nvSpPr>
          <p:spPr>
            <a:xfrm>
              <a:off x="0" y="0"/>
              <a:ext cx="1429059" cy="1429059"/>
            </a:xfrm>
            <a:prstGeom prst="ellips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434" name="0.92"/>
            <p:cNvSpPr txBox="1"/>
            <p:nvPr/>
          </p:nvSpPr>
          <p:spPr>
            <a:xfrm>
              <a:off x="15112" y="352579"/>
              <a:ext cx="13988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r>
                <a:t>0.92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43</a:t>
            </a:fld>
            <a:endParaRPr/>
          </a:p>
        </p:txBody>
      </p:sp>
      <p:sp>
        <p:nvSpPr>
          <p:cNvPr id="438" name="Capa Completamente Conecta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 Completamente Conectada</a:t>
            </a:r>
          </a:p>
        </p:txBody>
      </p:sp>
      <p:sp>
        <p:nvSpPr>
          <p:cNvPr id="439" name="Valores futuros de los votes para X o O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Valores futuros de los votes para X o O</a:t>
            </a: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100" y="5130800"/>
            <a:ext cx="7797800" cy="8281802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Circle"/>
          <p:cNvSpPr/>
          <p:nvPr/>
        </p:nvSpPr>
        <p:spPr>
          <a:xfrm>
            <a:off x="8188022" y="5667420"/>
            <a:ext cx="952501" cy="952501"/>
          </a:xfrm>
          <a:prstGeom prst="ellipse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42" name="Circle"/>
          <p:cNvSpPr/>
          <p:nvPr/>
        </p:nvSpPr>
        <p:spPr>
          <a:xfrm>
            <a:off x="8188022" y="6383635"/>
            <a:ext cx="952501" cy="952501"/>
          </a:xfrm>
          <a:prstGeom prst="ellipse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43" name="Circle"/>
          <p:cNvSpPr/>
          <p:nvPr/>
        </p:nvSpPr>
        <p:spPr>
          <a:xfrm>
            <a:off x="8188022" y="10439472"/>
            <a:ext cx="952501" cy="952501"/>
          </a:xfrm>
          <a:prstGeom prst="ellipse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44" name="Circle"/>
          <p:cNvSpPr/>
          <p:nvPr/>
        </p:nvSpPr>
        <p:spPr>
          <a:xfrm>
            <a:off x="8188022" y="12535558"/>
            <a:ext cx="952501" cy="952501"/>
          </a:xfrm>
          <a:prstGeom prst="ellipse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grpSp>
        <p:nvGrpSpPr>
          <p:cNvPr id="447" name="Group"/>
          <p:cNvGrpSpPr/>
          <p:nvPr/>
        </p:nvGrpSpPr>
        <p:grpSpPr>
          <a:xfrm>
            <a:off x="16870503" y="6267450"/>
            <a:ext cx="1429060" cy="1429059"/>
            <a:chOff x="0" y="0"/>
            <a:chExt cx="1429058" cy="1429058"/>
          </a:xfrm>
        </p:grpSpPr>
        <p:sp>
          <p:nvSpPr>
            <p:cNvPr id="445" name="Circle"/>
            <p:cNvSpPr/>
            <p:nvPr/>
          </p:nvSpPr>
          <p:spPr>
            <a:xfrm>
              <a:off x="0" y="0"/>
              <a:ext cx="1429059" cy="1429059"/>
            </a:xfrm>
            <a:prstGeom prst="ellipse">
              <a:avLst/>
            </a:prstGeom>
            <a:noFill/>
            <a:ln w="635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446" name="0.92"/>
            <p:cNvSpPr txBox="1"/>
            <p:nvPr/>
          </p:nvSpPr>
          <p:spPr>
            <a:xfrm>
              <a:off x="15112" y="352579"/>
              <a:ext cx="13988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r>
                <a:t>0.92</a:t>
              </a:r>
            </a:p>
          </p:txBody>
        </p:sp>
      </p:grpSp>
      <p:sp>
        <p:nvSpPr>
          <p:cNvPr id="448" name="Text"/>
          <p:cNvSpPr txBox="1"/>
          <p:nvPr/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43</a:t>
            </a:fld>
            <a:endParaRPr/>
          </a:p>
        </p:txBody>
      </p:sp>
      <p:sp>
        <p:nvSpPr>
          <p:cNvPr id="449" name="Circle"/>
          <p:cNvSpPr/>
          <p:nvPr/>
        </p:nvSpPr>
        <p:spPr>
          <a:xfrm>
            <a:off x="16870503" y="10856652"/>
            <a:ext cx="1429060" cy="1429059"/>
          </a:xfrm>
          <a:prstGeom prst="ellipse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50" name="0.51"/>
          <p:cNvSpPr txBox="1"/>
          <p:nvPr/>
        </p:nvSpPr>
        <p:spPr>
          <a:xfrm>
            <a:off x="16885615" y="11209231"/>
            <a:ext cx="139883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0.51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44</a:t>
            </a:fld>
            <a:endParaRPr/>
          </a:p>
        </p:txBody>
      </p:sp>
      <p:sp>
        <p:nvSpPr>
          <p:cNvPr id="453" name="Capa Completamente Conecta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 Completamente Conectada</a:t>
            </a:r>
          </a:p>
        </p:txBody>
      </p:sp>
      <p:sp>
        <p:nvSpPr>
          <p:cNvPr id="454" name="Valores futuros de los votes para X o O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Valores futuros de los votes para X o O</a:t>
            </a:r>
          </a:p>
        </p:txBody>
      </p:sp>
      <p:pic>
        <p:nvPicPr>
          <p:cNvPr id="4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100" y="5130800"/>
            <a:ext cx="7797800" cy="8281802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Circle"/>
          <p:cNvSpPr/>
          <p:nvPr/>
        </p:nvSpPr>
        <p:spPr>
          <a:xfrm>
            <a:off x="14288048" y="6044422"/>
            <a:ext cx="1875116" cy="1875115"/>
          </a:xfrm>
          <a:prstGeom prst="ellips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57" name="0.92"/>
          <p:cNvSpPr txBox="1"/>
          <p:nvPr/>
        </p:nvSpPr>
        <p:spPr>
          <a:xfrm>
            <a:off x="16885615" y="6620029"/>
            <a:ext cx="139883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0.92</a:t>
            </a:r>
          </a:p>
        </p:txBody>
      </p:sp>
      <p:sp>
        <p:nvSpPr>
          <p:cNvPr id="458" name="Text"/>
          <p:cNvSpPr txBox="1"/>
          <p:nvPr/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44</a:t>
            </a:fld>
            <a:endParaRPr/>
          </a:p>
        </p:txBody>
      </p:sp>
      <p:sp>
        <p:nvSpPr>
          <p:cNvPr id="459" name="0.51"/>
          <p:cNvSpPr txBox="1"/>
          <p:nvPr/>
        </p:nvSpPr>
        <p:spPr>
          <a:xfrm>
            <a:off x="16885615" y="11209231"/>
            <a:ext cx="139883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0.51</a:t>
            </a:r>
          </a:p>
        </p:txBody>
      </p:sp>
      <p:sp>
        <p:nvSpPr>
          <p:cNvPr id="460" name="Text"/>
          <p:cNvSpPr txBox="1"/>
          <p:nvPr/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apa Completamente Conecta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 Completamente Conectada</a:t>
            </a:r>
          </a:p>
        </p:txBody>
      </p:sp>
      <p:sp>
        <p:nvSpPr>
          <p:cNvPr id="463" name="La lista de atributos se convierten en una lista de voto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La lista de atributos se convierten en una lista de votos</a:t>
            </a:r>
          </a:p>
        </p:txBody>
      </p:sp>
      <p:sp>
        <p:nvSpPr>
          <p:cNvPr id="4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45</a:t>
            </a:fld>
            <a:endParaRPr/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100" y="5113012"/>
            <a:ext cx="7797800" cy="828180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Rectangle"/>
          <p:cNvSpPr/>
          <p:nvPr/>
        </p:nvSpPr>
        <p:spPr>
          <a:xfrm>
            <a:off x="9867963" y="5340924"/>
            <a:ext cx="3519646" cy="7825979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apa Completamente Conecta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 Completamente Conectada</a:t>
            </a:r>
          </a:p>
        </p:txBody>
      </p:sp>
      <p:sp>
        <p:nvSpPr>
          <p:cNvPr id="469" name="Esta capas también se pueden apilar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Esta capas también se pueden apilar</a:t>
            </a:r>
          </a:p>
        </p:txBody>
      </p:sp>
      <p:sp>
        <p:nvSpPr>
          <p:cNvPr id="4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46</a:t>
            </a:fld>
            <a:endParaRPr/>
          </a:p>
        </p:txBody>
      </p:sp>
      <p:pic>
        <p:nvPicPr>
          <p:cNvPr id="4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561" y="5446799"/>
            <a:ext cx="12508878" cy="7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Rectangle"/>
          <p:cNvSpPr/>
          <p:nvPr/>
        </p:nvSpPr>
        <p:spPr>
          <a:xfrm>
            <a:off x="7803138" y="5555315"/>
            <a:ext cx="2410957" cy="6997826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73" name="Rectangle"/>
          <p:cNvSpPr/>
          <p:nvPr/>
        </p:nvSpPr>
        <p:spPr>
          <a:xfrm>
            <a:off x="10635567" y="5555315"/>
            <a:ext cx="2410958" cy="6997826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74" name="Rectangle"/>
          <p:cNvSpPr/>
          <p:nvPr/>
        </p:nvSpPr>
        <p:spPr>
          <a:xfrm>
            <a:off x="13467996" y="5555315"/>
            <a:ext cx="2410958" cy="6997826"/>
          </a:xfrm>
          <a:prstGeom prst="rect">
            <a:avLst/>
          </a:prstGeom>
          <a:ln w="76200">
            <a:solidFill>
              <a:schemeClr val="accent3">
                <a:hueOff val="-546624"/>
                <a:satOff val="7767"/>
                <a:lumOff val="-1451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a Red Comple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 Red Completa</a:t>
            </a:r>
          </a:p>
        </p:txBody>
      </p:sp>
      <p:sp>
        <p:nvSpPr>
          <p:cNvPr id="477" name="Un conjunto de pixeles se convierten en un conjunto de votos"/>
          <p:cNvSpPr txBox="1">
            <a:spLocks noGrp="1"/>
          </p:cNvSpPr>
          <p:nvPr>
            <p:ph type="body" sz="quarter" idx="1"/>
          </p:nvPr>
        </p:nvSpPr>
        <p:spPr>
          <a:xfrm>
            <a:off x="1473200" y="3898900"/>
            <a:ext cx="21437600" cy="1015448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Un conjunto de pixeles se convierten en un conjunto de votos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47</a:t>
            </a:fld>
            <a:endParaRPr/>
          </a:p>
        </p:txBody>
      </p:sp>
      <p:pic>
        <p:nvPicPr>
          <p:cNvPr id="4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8" y="6737473"/>
            <a:ext cx="4696410" cy="46964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7" name="Group"/>
          <p:cNvGrpSpPr/>
          <p:nvPr/>
        </p:nvGrpSpPr>
        <p:grpSpPr>
          <a:xfrm>
            <a:off x="6998585" y="5992569"/>
            <a:ext cx="1327475" cy="6532358"/>
            <a:chOff x="0" y="0"/>
            <a:chExt cx="1327474" cy="6532357"/>
          </a:xfrm>
        </p:grpSpPr>
        <p:sp>
          <p:nvSpPr>
            <p:cNvPr id="480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grpSp>
          <p:nvGrpSpPr>
            <p:cNvPr id="485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481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grpSp>
            <p:nvGrpSpPr>
              <p:cNvPr id="484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482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</p:grpSp>
        </p:grpSp>
        <p:sp>
          <p:nvSpPr>
            <p:cNvPr id="486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</a:t>
              </a:r>
            </a:p>
          </p:txBody>
        </p:sp>
      </p:grpSp>
      <p:grpSp>
        <p:nvGrpSpPr>
          <p:cNvPr id="491" name="Group"/>
          <p:cNvGrpSpPr/>
          <p:nvPr/>
        </p:nvGrpSpPr>
        <p:grpSpPr>
          <a:xfrm>
            <a:off x="11652929" y="5994848"/>
            <a:ext cx="1333501" cy="6527801"/>
            <a:chOff x="0" y="0"/>
            <a:chExt cx="1333500" cy="6527800"/>
          </a:xfrm>
        </p:grpSpPr>
        <p:sp>
          <p:nvSpPr>
            <p:cNvPr id="488" name="Triangle"/>
            <p:cNvSpPr/>
            <p:nvPr/>
          </p:nvSpPr>
          <p:spPr>
            <a:xfrm rot="5400000">
              <a:off x="449757" y="4895796"/>
              <a:ext cx="627173" cy="1073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489" name="Rectangle"/>
            <p:cNvSpPr/>
            <p:nvPr/>
          </p:nvSpPr>
          <p:spPr>
            <a:xfrm>
              <a:off x="0" y="0"/>
              <a:ext cx="1333500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490" name="Pooling"/>
            <p:cNvSpPr txBox="1"/>
            <p:nvPr/>
          </p:nvSpPr>
          <p:spPr>
            <a:xfrm rot="16200000">
              <a:off x="-570802" y="1836655"/>
              <a:ext cx="247510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Pooling</a:t>
              </a:r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5459254" y="5988900"/>
            <a:ext cx="1335591" cy="6526997"/>
            <a:chOff x="0" y="0"/>
            <a:chExt cx="1335590" cy="6526995"/>
          </a:xfrm>
        </p:grpSpPr>
        <p:sp>
          <p:nvSpPr>
            <p:cNvPr id="492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493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Convolución</a:t>
              </a:r>
            </a:p>
          </p:txBody>
        </p:sp>
        <p:grpSp>
          <p:nvGrpSpPr>
            <p:cNvPr id="497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494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495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496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</p:grpSp>
      </p:grpSp>
      <p:grpSp>
        <p:nvGrpSpPr>
          <p:cNvPr id="505" name="Group"/>
          <p:cNvGrpSpPr/>
          <p:nvPr/>
        </p:nvGrpSpPr>
        <p:grpSpPr>
          <a:xfrm>
            <a:off x="8555200" y="5988900"/>
            <a:ext cx="1335591" cy="6526997"/>
            <a:chOff x="0" y="0"/>
            <a:chExt cx="1335590" cy="6526995"/>
          </a:xfrm>
        </p:grpSpPr>
        <p:sp>
          <p:nvSpPr>
            <p:cNvPr id="499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500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Convolución</a:t>
              </a:r>
            </a:p>
          </p:txBody>
        </p:sp>
        <p:grpSp>
          <p:nvGrpSpPr>
            <p:cNvPr id="504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501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502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503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</p:grpSp>
      </p:grpSp>
      <p:grpSp>
        <p:nvGrpSpPr>
          <p:cNvPr id="513" name="Group"/>
          <p:cNvGrpSpPr/>
          <p:nvPr/>
        </p:nvGrpSpPr>
        <p:grpSpPr>
          <a:xfrm>
            <a:off x="10108122" y="5992569"/>
            <a:ext cx="1327476" cy="6532358"/>
            <a:chOff x="0" y="0"/>
            <a:chExt cx="1327474" cy="6532357"/>
          </a:xfrm>
        </p:grpSpPr>
        <p:sp>
          <p:nvSpPr>
            <p:cNvPr id="506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grpSp>
          <p:nvGrpSpPr>
            <p:cNvPr id="511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507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grpSp>
            <p:nvGrpSpPr>
              <p:cNvPr id="510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508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  <p:sp>
              <p:nvSpPr>
                <p:cNvPr id="509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</p:grpSp>
        </p:grpSp>
        <p:sp>
          <p:nvSpPr>
            <p:cNvPr id="512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</a:t>
              </a:r>
            </a:p>
          </p:txBody>
        </p:sp>
      </p:grpSp>
      <p:grpSp>
        <p:nvGrpSpPr>
          <p:cNvPr id="517" name="Group"/>
          <p:cNvGrpSpPr/>
          <p:nvPr/>
        </p:nvGrpSpPr>
        <p:grpSpPr>
          <a:xfrm>
            <a:off x="16335314" y="5994848"/>
            <a:ext cx="1333501" cy="6527801"/>
            <a:chOff x="0" y="0"/>
            <a:chExt cx="1333500" cy="6527800"/>
          </a:xfrm>
        </p:grpSpPr>
        <p:sp>
          <p:nvSpPr>
            <p:cNvPr id="514" name="Triangle"/>
            <p:cNvSpPr/>
            <p:nvPr/>
          </p:nvSpPr>
          <p:spPr>
            <a:xfrm rot="5400000">
              <a:off x="449757" y="4895796"/>
              <a:ext cx="627173" cy="1073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515" name="Rectangle"/>
            <p:cNvSpPr/>
            <p:nvPr/>
          </p:nvSpPr>
          <p:spPr>
            <a:xfrm>
              <a:off x="0" y="0"/>
              <a:ext cx="1333500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516" name="Pooling"/>
            <p:cNvSpPr txBox="1"/>
            <p:nvPr/>
          </p:nvSpPr>
          <p:spPr>
            <a:xfrm rot="16200000">
              <a:off x="-570802" y="1836655"/>
              <a:ext cx="247510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Pooling</a:t>
              </a: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14782392" y="5992569"/>
            <a:ext cx="1327475" cy="6532358"/>
            <a:chOff x="0" y="0"/>
            <a:chExt cx="1327474" cy="6532357"/>
          </a:xfrm>
        </p:grpSpPr>
        <p:sp>
          <p:nvSpPr>
            <p:cNvPr id="518" name="Rectangle"/>
            <p:cNvSpPr/>
            <p:nvPr/>
          </p:nvSpPr>
          <p:spPr>
            <a:xfrm>
              <a:off x="0" y="0"/>
              <a:ext cx="1327475" cy="6532358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grpSp>
          <p:nvGrpSpPr>
            <p:cNvPr id="523" name="Group"/>
            <p:cNvGrpSpPr/>
            <p:nvPr/>
          </p:nvGrpSpPr>
          <p:grpSpPr>
            <a:xfrm>
              <a:off x="205699" y="4957766"/>
              <a:ext cx="969234" cy="969235"/>
              <a:chOff x="0" y="0"/>
              <a:chExt cx="969233" cy="969233"/>
            </a:xfrm>
          </p:grpSpPr>
          <p:sp>
            <p:nvSpPr>
              <p:cNvPr id="519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grpSp>
            <p:nvGrpSpPr>
              <p:cNvPr id="522" name="Group"/>
              <p:cNvGrpSpPr/>
              <p:nvPr/>
            </p:nvGrpSpPr>
            <p:grpSpPr>
              <a:xfrm>
                <a:off x="20623" y="165579"/>
                <a:ext cx="792945" cy="319039"/>
                <a:chOff x="0" y="0"/>
                <a:chExt cx="792943" cy="319037"/>
              </a:xfrm>
            </p:grpSpPr>
            <p:sp>
              <p:nvSpPr>
                <p:cNvPr id="520" name="Line"/>
                <p:cNvSpPr/>
                <p:nvPr/>
              </p:nvSpPr>
              <p:spPr>
                <a:xfrm>
                  <a:off x="0" y="319037"/>
                  <a:ext cx="485186" cy="1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  <p:sp>
              <p:nvSpPr>
                <p:cNvPr id="521" name="Line"/>
                <p:cNvSpPr/>
                <p:nvPr/>
              </p:nvSpPr>
              <p:spPr>
                <a:xfrm flipV="1">
                  <a:off x="473905" y="-1"/>
                  <a:ext cx="319039" cy="319039"/>
                </a:xfrm>
                <a:prstGeom prst="line">
                  <a:avLst/>
                </a:pr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5000"/>
                  </a:pPr>
                  <a:endParaRPr/>
                </a:p>
              </p:txBody>
            </p:sp>
          </p:grpSp>
        </p:grpSp>
        <p:sp>
          <p:nvSpPr>
            <p:cNvPr id="524" name="ReLU"/>
            <p:cNvSpPr txBox="1"/>
            <p:nvPr/>
          </p:nvSpPr>
          <p:spPr>
            <a:xfrm rot="16200000">
              <a:off x="-279101" y="1737082"/>
              <a:ext cx="1888034" cy="969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ReLU</a:t>
              </a:r>
            </a:p>
          </p:txBody>
        </p:sp>
      </p:grpSp>
      <p:grpSp>
        <p:nvGrpSpPr>
          <p:cNvPr id="532" name="Group"/>
          <p:cNvGrpSpPr/>
          <p:nvPr/>
        </p:nvGrpSpPr>
        <p:grpSpPr>
          <a:xfrm>
            <a:off x="13217661" y="5995250"/>
            <a:ext cx="1335591" cy="6526997"/>
            <a:chOff x="0" y="0"/>
            <a:chExt cx="1335590" cy="6526995"/>
          </a:xfrm>
        </p:grpSpPr>
        <p:sp>
          <p:nvSpPr>
            <p:cNvPr id="526" name="Rectangle"/>
            <p:cNvSpPr/>
            <p:nvPr/>
          </p:nvSpPr>
          <p:spPr>
            <a:xfrm>
              <a:off x="0" y="0"/>
              <a:ext cx="1335591" cy="6526996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527" name="Convolución"/>
            <p:cNvSpPr txBox="1"/>
            <p:nvPr/>
          </p:nvSpPr>
          <p:spPr>
            <a:xfrm rot="16200000">
              <a:off x="-1354235" y="2048584"/>
              <a:ext cx="4044062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Convolución</a:t>
              </a:r>
            </a:p>
          </p:txBody>
        </p:sp>
        <p:grpSp>
          <p:nvGrpSpPr>
            <p:cNvPr id="531" name="Group"/>
            <p:cNvGrpSpPr/>
            <p:nvPr/>
          </p:nvGrpSpPr>
          <p:grpSpPr>
            <a:xfrm>
              <a:off x="183178" y="4975449"/>
              <a:ext cx="969235" cy="969234"/>
              <a:chOff x="0" y="0"/>
              <a:chExt cx="969233" cy="969233"/>
            </a:xfrm>
          </p:grpSpPr>
          <p:sp>
            <p:nvSpPr>
              <p:cNvPr id="528" name="Circle"/>
              <p:cNvSpPr/>
              <p:nvPr/>
            </p:nvSpPr>
            <p:spPr>
              <a:xfrm>
                <a:off x="0" y="0"/>
                <a:ext cx="969234" cy="969234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529" name="Line"/>
              <p:cNvSpPr/>
              <p:nvPr/>
            </p:nvSpPr>
            <p:spPr>
              <a:xfrm>
                <a:off x="95711" y="157885"/>
                <a:ext cx="746414" cy="73092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  <p:sp>
            <p:nvSpPr>
              <p:cNvPr id="530" name="Line"/>
              <p:cNvSpPr/>
              <p:nvPr/>
            </p:nvSpPr>
            <p:spPr>
              <a:xfrm flipV="1">
                <a:off x="155666" y="165579"/>
                <a:ext cx="657902" cy="638076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  <a:endParaRPr/>
              </a:p>
            </p:txBody>
          </p:sp>
        </p:grpSp>
      </p:grpSp>
      <p:grpSp>
        <p:nvGrpSpPr>
          <p:cNvPr id="536" name="Group"/>
          <p:cNvGrpSpPr/>
          <p:nvPr/>
        </p:nvGrpSpPr>
        <p:grpSpPr>
          <a:xfrm>
            <a:off x="17905827" y="5994848"/>
            <a:ext cx="1383100" cy="6527801"/>
            <a:chOff x="0" y="0"/>
            <a:chExt cx="1383098" cy="6527800"/>
          </a:xfrm>
        </p:grpSpPr>
        <p:pic>
          <p:nvPicPr>
            <p:cNvPr id="53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215" y="4736066"/>
              <a:ext cx="1054101" cy="160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4" name="Rectangle"/>
            <p:cNvSpPr/>
            <p:nvPr/>
          </p:nvSpPr>
          <p:spPr>
            <a:xfrm>
              <a:off x="49598" y="0"/>
              <a:ext cx="1333501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535" name="Totalmente…"/>
            <p:cNvSpPr txBox="1"/>
            <p:nvPr/>
          </p:nvSpPr>
          <p:spPr>
            <a:xfrm rot="16200000">
              <a:off x="-676226" y="1643024"/>
              <a:ext cx="2708949" cy="1356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100"/>
              </a:pPr>
              <a:r>
                <a:t>Totalmente</a:t>
              </a:r>
            </a:p>
            <a:p>
              <a:pPr>
                <a:defRPr sz="4100"/>
              </a:pPr>
              <a:r>
                <a:t>Conectada</a:t>
              </a:r>
            </a:p>
          </p:txBody>
        </p:sp>
      </p:grpSp>
      <p:grpSp>
        <p:nvGrpSpPr>
          <p:cNvPr id="540" name="Group"/>
          <p:cNvGrpSpPr/>
          <p:nvPr/>
        </p:nvGrpSpPr>
        <p:grpSpPr>
          <a:xfrm>
            <a:off x="19458750" y="5994848"/>
            <a:ext cx="1383099" cy="6527801"/>
            <a:chOff x="0" y="0"/>
            <a:chExt cx="1383098" cy="6527800"/>
          </a:xfrm>
        </p:grpSpPr>
        <p:pic>
          <p:nvPicPr>
            <p:cNvPr id="53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215" y="4736066"/>
              <a:ext cx="1054101" cy="160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Rectangle"/>
            <p:cNvSpPr/>
            <p:nvPr/>
          </p:nvSpPr>
          <p:spPr>
            <a:xfrm>
              <a:off x="49598" y="0"/>
              <a:ext cx="1333501" cy="65278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539" name="Totalmente…"/>
            <p:cNvSpPr txBox="1"/>
            <p:nvPr/>
          </p:nvSpPr>
          <p:spPr>
            <a:xfrm rot="16200000">
              <a:off x="-676226" y="1643024"/>
              <a:ext cx="2708949" cy="1356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100"/>
              </a:pPr>
              <a:r>
                <a:t>Totalmente</a:t>
              </a:r>
            </a:p>
            <a:p>
              <a:pPr>
                <a:defRPr sz="4100"/>
              </a:pPr>
              <a:r>
                <a:t>Conectada</a:t>
              </a:r>
            </a:p>
          </p:txBody>
        </p:sp>
      </p:grpSp>
      <p:pic>
        <p:nvPicPr>
          <p:cNvPr id="54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0955" y="5977974"/>
            <a:ext cx="1753846" cy="6367807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0.92"/>
          <p:cNvSpPr txBox="1"/>
          <p:nvPr/>
        </p:nvSpPr>
        <p:spPr>
          <a:xfrm>
            <a:off x="21478461" y="5151314"/>
            <a:ext cx="139883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0.92</a:t>
            </a:r>
          </a:p>
        </p:txBody>
      </p:sp>
      <p:sp>
        <p:nvSpPr>
          <p:cNvPr id="543" name="0.51"/>
          <p:cNvSpPr txBox="1"/>
          <p:nvPr/>
        </p:nvSpPr>
        <p:spPr>
          <a:xfrm>
            <a:off x="21478461" y="12448540"/>
            <a:ext cx="139883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0.51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Hiperparámetr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Hiperparámetros</a:t>
            </a:r>
          </a:p>
        </p:txBody>
      </p:sp>
      <p:sp>
        <p:nvSpPr>
          <p:cNvPr id="546" name="Convolució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blurRad="43180" dist="32385" dir="5400000" rotWithShape="0">
                    <a:srgbClr val="000000"/>
                  </a:outerShdw>
                </a:effectLst>
              </a:defRPr>
            </a:pPr>
            <a:r>
              <a:t>Convolución:</a:t>
            </a:r>
          </a:p>
          <a:p>
            <a:pPr marL="1079500" lvl="1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blurRad="43180" dist="32385" dir="5400000" rotWithShape="0">
                    <a:srgbClr val="000000"/>
                  </a:outerShdw>
                </a:effectLst>
              </a:defRPr>
            </a:pPr>
            <a:r>
              <a:t>Número de filtros</a:t>
            </a:r>
          </a:p>
          <a:p>
            <a:pPr marL="1079500" lvl="1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blurRad="43180" dist="32385" dir="5400000" rotWithShape="0">
                    <a:srgbClr val="000000"/>
                  </a:outerShdw>
                </a:effectLst>
              </a:defRPr>
            </a:pPr>
            <a:r>
              <a:t>Tamaño de los filtros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blurRad="43180" dist="32385" dir="5400000" rotWithShape="0">
                    <a:srgbClr val="000000"/>
                  </a:outerShdw>
                </a:effectLst>
              </a:defRPr>
            </a:pPr>
            <a:r>
              <a:t>Pooling:</a:t>
            </a:r>
          </a:p>
          <a:p>
            <a:pPr marL="1079500" lvl="1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blurRad="43180" dist="32385" dir="5400000" rotWithShape="0">
                    <a:srgbClr val="000000"/>
                  </a:outerShdw>
                </a:effectLst>
              </a:defRPr>
            </a:pPr>
            <a:r>
              <a:t>Tamaño de la ventana</a:t>
            </a:r>
          </a:p>
          <a:p>
            <a:pPr marL="1079500" lvl="1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blurRad="43180" dist="32385" dir="5400000" rotWithShape="0">
                    <a:srgbClr val="000000"/>
                  </a:outerShdw>
                </a:effectLst>
              </a:defRPr>
            </a:pPr>
            <a:r>
              <a:t>Paso de la ventana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blurRad="43180" dist="32385" dir="5400000" rotWithShape="0">
                    <a:srgbClr val="000000"/>
                  </a:outerShdw>
                </a:effectLst>
              </a:defRPr>
            </a:pPr>
            <a:r>
              <a:t>Completamente Conectada:</a:t>
            </a:r>
          </a:p>
          <a:p>
            <a:pPr marL="1079500" lvl="1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blurRad="43180" dist="32385" dir="5400000" rotWithShape="0">
                    <a:srgbClr val="000000"/>
                  </a:outerShdw>
                </a:effectLst>
              </a:defRPr>
            </a:pPr>
            <a:r>
              <a:t>Número de nodos</a:t>
            </a:r>
          </a:p>
        </p:txBody>
      </p:sp>
      <p:sp>
        <p:nvSpPr>
          <p:cNvPr id="5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Arquitectu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Arquitectura</a:t>
            </a:r>
          </a:p>
        </p:txBody>
      </p:sp>
      <p:sp>
        <p:nvSpPr>
          <p:cNvPr id="550" name="¿Cuantas capas de cada tipo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¿Cuantas capas de cada tipo?</a:t>
            </a:r>
          </a:p>
          <a:p>
            <a:pPr>
              <a:buBlip>
                <a:blip r:embed="rId2"/>
              </a:buBlip>
            </a:pPr>
            <a:r>
              <a:t>¿En qué orden?</a:t>
            </a:r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49</a:t>
            </a:fld>
            <a:endParaRPr/>
          </a:p>
        </p:txBody>
      </p:sp>
      <p:pic>
        <p:nvPicPr>
          <p:cNvPr id="552" name="CNN.jpg" descr="CN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05" y="6375739"/>
            <a:ext cx="20141390" cy="6804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des Neuronales Convoluciona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Redes Neuronales Convolucionales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5</a:t>
            </a:fld>
            <a:endParaRPr/>
          </a:p>
        </p:txBody>
      </p:sp>
      <p:pic>
        <p:nvPicPr>
          <p:cNvPr id="136" name="layeredRepresentation.jpg" descr="layeredRepresent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17" y="4883765"/>
            <a:ext cx="20273566" cy="6082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A8A1-2FA8-BA83-9E43-EF21C780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D2491-B524-6D2D-0994-7FE079A40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3" y="4067888"/>
            <a:ext cx="23798253" cy="75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100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Un Ejemplo Sencillo de C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 Ejemplo Sencillo de CNN</a:t>
            </a:r>
          </a:p>
        </p:txBody>
      </p:sp>
      <p:sp>
        <p:nvSpPr>
          <p:cNvPr id="139" name="Ejemplo de una CNN para reconocer si una imagen es una X o una O"/>
          <p:cNvSpPr txBox="1">
            <a:spLocks noGrp="1"/>
          </p:cNvSpPr>
          <p:nvPr>
            <p:ph type="body" sz="quarter" idx="1"/>
          </p:nvPr>
        </p:nvSpPr>
        <p:spPr>
          <a:xfrm>
            <a:off x="1473200" y="3898900"/>
            <a:ext cx="21437600" cy="1583929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r>
              <a:t>Ejemplo de una CNN para reconocer si una imagen es una X o una O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6</a:t>
            </a:fld>
            <a:endParaRPr/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806" y="6141842"/>
            <a:ext cx="14172388" cy="5443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or ejemplo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Por ejemplo: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7</a:t>
            </a:fld>
            <a:endParaRPr/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50" y="4156419"/>
            <a:ext cx="14216500" cy="7536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asos difíc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Casos difíciles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8</a:t>
            </a:fld>
            <a:endParaRPr/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11" y="4407300"/>
            <a:ext cx="20884378" cy="676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cidir es difíci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Decidir es difícil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49038" y="13125450"/>
            <a:ext cx="241402" cy="387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9</a:t>
            </a:fld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27" y="4546223"/>
            <a:ext cx="12536346" cy="4623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819</Words>
  <Application>Microsoft Macintosh PowerPoint</Application>
  <PresentationFormat>Custom</PresentationFormat>
  <Paragraphs>202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PingFang SC Regular</vt:lpstr>
      <vt:lpstr>Avenir Book</vt:lpstr>
      <vt:lpstr>Avenir Next Medium</vt:lpstr>
      <vt:lpstr>Helvetica</vt:lpstr>
      <vt:lpstr>Helvetica Neue</vt:lpstr>
      <vt:lpstr>Helvetica Neue Light</vt:lpstr>
      <vt:lpstr>Menlo</vt:lpstr>
      <vt:lpstr>Industrial</vt:lpstr>
      <vt:lpstr>Aprendizaje Automático  Clase 22: Redes Neuronales Convolucionales </vt:lpstr>
      <vt:lpstr>Historia de las CNN (Convolutional Neural Nets)</vt:lpstr>
      <vt:lpstr>Acerca de las Redes Neuronales Convolucionales</vt:lpstr>
      <vt:lpstr>Acerca de las Redes Neuronales Convolucionales</vt:lpstr>
      <vt:lpstr>Redes Neuronales Convolucionales</vt:lpstr>
      <vt:lpstr>Un Ejemplo Sencillo de CNN</vt:lpstr>
      <vt:lpstr>Por ejemplo:</vt:lpstr>
      <vt:lpstr>Casos difíciles</vt:lpstr>
      <vt:lpstr>Decidir es difícil</vt:lpstr>
      <vt:lpstr>¿Qué es lo que ve el computador?</vt:lpstr>
      <vt:lpstr>¿Qué es lo que ve el computador?</vt:lpstr>
      <vt:lpstr>Computador decide que son diferentes</vt:lpstr>
      <vt:lpstr>Redes Neuronales Convolucionales emparejan partes de la imagen</vt:lpstr>
      <vt:lpstr>Filtros emparejan pedazos de la imagen</vt:lpstr>
      <vt:lpstr>Filtro para línea diagonal 135°</vt:lpstr>
      <vt:lpstr>Filtro para la X</vt:lpstr>
      <vt:lpstr>Filtro para línea diagonal 45°</vt:lpstr>
      <vt:lpstr>Filtro para línea diagonal 135°</vt:lpstr>
      <vt:lpstr>Filtro para línea diagonal 45°</vt:lpstr>
      <vt:lpstr>Matemáticas del Filtrado</vt:lpstr>
      <vt:lpstr>Matemáticas del Filtrado</vt:lpstr>
      <vt:lpstr>Matemáticas del Filtrado</vt:lpstr>
      <vt:lpstr>Matemáticas del Filtrado</vt:lpstr>
      <vt:lpstr>Resultado Final de la Convolución con Filtro 135°</vt:lpstr>
      <vt:lpstr>Resultado Final de la Convolución con Filtro para X</vt:lpstr>
      <vt:lpstr>Resultado Final de la Convolución con Filtro 45°</vt:lpstr>
      <vt:lpstr>Capa de Convolución</vt:lpstr>
      <vt:lpstr>Capa ReLU:</vt:lpstr>
      <vt:lpstr>Capa ReLU:</vt:lpstr>
      <vt:lpstr>Capa ReLU:</vt:lpstr>
      <vt:lpstr>Capa ReLU:</vt:lpstr>
      <vt:lpstr>Pooling: reducción de la pila de imágenes</vt:lpstr>
      <vt:lpstr>Pooling</vt:lpstr>
      <vt:lpstr>Pooling</vt:lpstr>
      <vt:lpstr>Pooling</vt:lpstr>
      <vt:lpstr>Capa de Pooling</vt:lpstr>
      <vt:lpstr>Las Capas se Apilan</vt:lpstr>
      <vt:lpstr>Apilamiento Profundo</vt:lpstr>
      <vt:lpstr>Capa Completamente Conectada</vt:lpstr>
      <vt:lpstr>Capa Completamente Conectada</vt:lpstr>
      <vt:lpstr>Capa Completamente Conectada</vt:lpstr>
      <vt:lpstr>Capa Completamente Conectada</vt:lpstr>
      <vt:lpstr>Capa Completamente Conectada</vt:lpstr>
      <vt:lpstr>Capa Completamente Conectada</vt:lpstr>
      <vt:lpstr>Capa Completamente Conectada</vt:lpstr>
      <vt:lpstr>Capa Completamente Conectada</vt:lpstr>
      <vt:lpstr>La Red Completa</vt:lpstr>
      <vt:lpstr>Hiperparámetros</vt:lpstr>
      <vt:lpstr>Arquitectura</vt:lpstr>
      <vt:lpstr>Ejemplo: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Automático  Clase 22: Redes Neuronales Convolucionales </dc:title>
  <cp:lastModifiedBy>Wladimir Rodriguez</cp:lastModifiedBy>
  <cp:revision>2</cp:revision>
  <dcterms:modified xsi:type="dcterms:W3CDTF">2023-09-27T00:54:00Z</dcterms:modified>
</cp:coreProperties>
</file>